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3"/>
  </p:notesMasterIdLst>
  <p:handoutMasterIdLst>
    <p:handoutMasterId r:id="rId14"/>
  </p:handoutMasterIdLst>
  <p:sldIdLst>
    <p:sldId id="256" r:id="rId5"/>
    <p:sldId id="424" r:id="rId6"/>
    <p:sldId id="417" r:id="rId7"/>
    <p:sldId id="418" r:id="rId8"/>
    <p:sldId id="408" r:id="rId9"/>
    <p:sldId id="419" r:id="rId10"/>
    <p:sldId id="421" r:id="rId11"/>
    <p:sldId id="423" r:id="rId12"/>
  </p:sldIdLst>
  <p:sldSz cx="9144000" cy="6858000" type="screen4x3"/>
  <p:notesSz cx="9944100" cy="68056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osterhout, Margo van" initials="OMv" lastIdx="3" clrIdx="0"/>
  <p:cmAuthor id="1" name="Exel, Marianne van" initials="EMv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3B"/>
    <a:srgbClr val="2494C5"/>
    <a:srgbClr val="529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3196" autoAdjust="0"/>
  </p:normalViewPr>
  <p:slideViewPr>
    <p:cSldViewPr snapToGrid="0">
      <p:cViewPr varScale="1">
        <p:scale>
          <a:sx n="91" d="100"/>
          <a:sy n="91" d="100"/>
        </p:scale>
        <p:origin x="22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42982E-0D94-4609-8BA7-2955AE577A35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65EF753-29F1-4CEA-B015-D9AAE986E9BC}">
      <dgm:prSet phldrT="[Tekst]" custT="1"/>
      <dgm:spPr/>
      <dgm:t>
        <a:bodyPr/>
        <a:lstStyle/>
        <a:p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Mutual </a:t>
          </a:r>
          <a:r>
            <a:rPr lang="nl-NL" sz="16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trust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in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the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education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systems </a:t>
          </a:r>
        </a:p>
      </dgm:t>
    </dgm:pt>
    <dgm:pt modelId="{6164921E-18A5-4B66-A0F2-D56E53C4A08B}" type="parTrans" cxnId="{186E45CD-DA8F-4735-9775-08FA895ED75A}">
      <dgm:prSet/>
      <dgm:spPr/>
      <dgm:t>
        <a:bodyPr/>
        <a:lstStyle/>
        <a:p>
          <a:endParaRPr lang="nl-NL"/>
        </a:p>
      </dgm:t>
    </dgm:pt>
    <dgm:pt modelId="{608BD2B5-BE22-46EA-A776-234606B8CACB}" type="sibTrans" cxnId="{186E45CD-DA8F-4735-9775-08FA895ED75A}">
      <dgm:prSet/>
      <dgm:spPr/>
      <dgm:t>
        <a:bodyPr/>
        <a:lstStyle/>
        <a:p>
          <a:endParaRPr lang="nl-NL"/>
        </a:p>
      </dgm:t>
    </dgm:pt>
    <dgm:pt modelId="{568FF8C1-30AC-4FD2-B161-F06877F9E10C}">
      <dgm:prSet phldrT="[Tekst]" custT="1"/>
      <dgm:spPr/>
      <dgm:t>
        <a:bodyPr/>
        <a:lstStyle/>
        <a:p>
          <a:r>
            <a:rPr lang="nl-NL" sz="1600" dirty="0">
              <a:latin typeface="Century Gothic" panose="020B0502020202020204" pitchFamily="34" charset="0"/>
            </a:rPr>
            <a:t>More </a:t>
          </a:r>
          <a:r>
            <a:rPr lang="nl-NL" sz="1600" b="1" dirty="0">
              <a:latin typeface="Century Gothic" panose="020B0502020202020204" pitchFamily="34" charset="0"/>
            </a:rPr>
            <a:t>transparant</a:t>
          </a:r>
          <a:r>
            <a:rPr lang="nl-NL" sz="1600" dirty="0">
              <a:latin typeface="Century Gothic" panose="020B0502020202020204" pitchFamily="34" charset="0"/>
            </a:rPr>
            <a:t> </a:t>
          </a:r>
          <a:r>
            <a:rPr lang="nl-NL" sz="1600" dirty="0" err="1">
              <a:latin typeface="Century Gothic" panose="020B0502020202020204" pitchFamily="34" charset="0"/>
            </a:rPr>
            <a:t>recognition</a:t>
          </a:r>
          <a:endParaRPr lang="nl-NL" sz="1600" dirty="0">
            <a:latin typeface="Century Gothic" panose="020B0502020202020204" pitchFamily="34" charset="0"/>
          </a:endParaRPr>
        </a:p>
      </dgm:t>
    </dgm:pt>
    <dgm:pt modelId="{E4A3F52E-DF79-4230-A009-11775CF92C90}" type="parTrans" cxnId="{50DC72FF-EEBB-4611-887C-038E6C7B6C41}">
      <dgm:prSet/>
      <dgm:spPr/>
      <dgm:t>
        <a:bodyPr/>
        <a:lstStyle/>
        <a:p>
          <a:endParaRPr lang="nl-NL"/>
        </a:p>
      </dgm:t>
    </dgm:pt>
    <dgm:pt modelId="{33DD17C9-6503-4ACF-9BA4-3996A051805E}" type="sibTrans" cxnId="{50DC72FF-EEBB-4611-887C-038E6C7B6C41}">
      <dgm:prSet/>
      <dgm:spPr/>
      <dgm:t>
        <a:bodyPr/>
        <a:lstStyle/>
        <a:p>
          <a:endParaRPr lang="nl-NL"/>
        </a:p>
      </dgm:t>
    </dgm:pt>
    <dgm:pt modelId="{8D67FF10-448A-4038-9752-FFB7A6241D10}">
      <dgm:prSet custT="1"/>
      <dgm:spPr/>
      <dgm:t>
        <a:bodyPr/>
        <a:lstStyle/>
        <a:p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Contribution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to</a:t>
          </a:r>
          <a:r>
            <a:rPr lang="nl-NL" sz="1400" kern="1200" dirty="0"/>
            <a:t>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the</a:t>
          </a:r>
          <a:r>
            <a:rPr lang="nl-NL" sz="1400" kern="1200" dirty="0"/>
            <a:t> </a:t>
          </a:r>
          <a:r>
            <a:rPr lang="nl-NL" sz="1400" b="1" kern="1200" dirty="0"/>
            <a:t>EHEA</a:t>
          </a:r>
        </a:p>
      </dgm:t>
    </dgm:pt>
    <dgm:pt modelId="{3D3CEC19-2111-4896-9A83-9E21093955CA}" type="parTrans" cxnId="{6180BB38-2443-4E3A-8F31-6B1719DE7F52}">
      <dgm:prSet/>
      <dgm:spPr/>
      <dgm:t>
        <a:bodyPr/>
        <a:lstStyle/>
        <a:p>
          <a:endParaRPr lang="nl-NL"/>
        </a:p>
      </dgm:t>
    </dgm:pt>
    <dgm:pt modelId="{973CC550-076F-4F9C-B23C-99A6EB77AB33}" type="sibTrans" cxnId="{6180BB38-2443-4E3A-8F31-6B1719DE7F52}">
      <dgm:prSet/>
      <dgm:spPr/>
      <dgm:t>
        <a:bodyPr/>
        <a:lstStyle/>
        <a:p>
          <a:endParaRPr lang="nl-NL"/>
        </a:p>
      </dgm:t>
    </dgm:pt>
    <dgm:pt modelId="{1821CE61-F0B5-49F4-886F-53123EC6A17C}">
      <dgm:prSet phldrT="[Tekst]" custT="1"/>
      <dgm:spPr/>
      <dgm:t>
        <a:bodyPr/>
        <a:lstStyle/>
        <a:p>
          <a:endParaRPr lang="nl-NL" sz="2800" dirty="0"/>
        </a:p>
      </dgm:t>
    </dgm:pt>
    <dgm:pt modelId="{91F11232-8378-4924-A4D3-341F58D5AB14}" type="sibTrans" cxnId="{FC4FD03A-0D4C-4D8A-AF0B-66DE71EA7EA9}">
      <dgm:prSet/>
      <dgm:spPr/>
      <dgm:t>
        <a:bodyPr/>
        <a:lstStyle/>
        <a:p>
          <a:endParaRPr lang="nl-NL"/>
        </a:p>
      </dgm:t>
    </dgm:pt>
    <dgm:pt modelId="{4C3F24E6-B6EA-47FC-B917-E754FFA8BBBB}" type="parTrans" cxnId="{FC4FD03A-0D4C-4D8A-AF0B-66DE71EA7EA9}">
      <dgm:prSet/>
      <dgm:spPr/>
      <dgm:t>
        <a:bodyPr/>
        <a:lstStyle/>
        <a:p>
          <a:endParaRPr lang="nl-NL"/>
        </a:p>
      </dgm:t>
    </dgm:pt>
    <dgm:pt modelId="{550EDDCE-091E-4991-8181-2B018BD134AB}" type="pres">
      <dgm:prSet presAssocID="{2642982E-0D94-4609-8BA7-2955AE577A35}" presName="layout" presStyleCnt="0">
        <dgm:presLayoutVars>
          <dgm:chMax/>
          <dgm:chPref/>
          <dgm:dir/>
          <dgm:resizeHandles/>
        </dgm:presLayoutVars>
      </dgm:prSet>
      <dgm:spPr/>
    </dgm:pt>
    <dgm:pt modelId="{FBF2E313-07D7-49DD-9CF6-F47510630BFC}" type="pres">
      <dgm:prSet presAssocID="{1821CE61-F0B5-49F4-886F-53123EC6A17C}" presName="root" presStyleCnt="0">
        <dgm:presLayoutVars>
          <dgm:chMax/>
          <dgm:chPref/>
        </dgm:presLayoutVars>
      </dgm:prSet>
      <dgm:spPr/>
    </dgm:pt>
    <dgm:pt modelId="{408A1EF4-3A99-497E-AA15-08D2DCE6475F}" type="pres">
      <dgm:prSet presAssocID="{1821CE61-F0B5-49F4-886F-53123EC6A17C}" presName="rootComposite" presStyleCnt="0">
        <dgm:presLayoutVars/>
      </dgm:prSet>
      <dgm:spPr/>
    </dgm:pt>
    <dgm:pt modelId="{08F0F014-31D5-474F-9CEE-9044986094FC}" type="pres">
      <dgm:prSet presAssocID="{1821CE61-F0B5-49F4-886F-53123EC6A17C}" presName="ParentAccent" presStyleLbl="alignNode1" presStyleIdx="0" presStyleCnt="1"/>
      <dgm:spPr/>
    </dgm:pt>
    <dgm:pt modelId="{9B318E09-4D14-4AFD-B771-7BFE13D4B84B}" type="pres">
      <dgm:prSet presAssocID="{1821CE61-F0B5-49F4-886F-53123EC6A17C}" presName="ParentSmallAccent" presStyleLbl="fgAcc1" presStyleIdx="0" presStyleCnt="1"/>
      <dgm:spPr/>
    </dgm:pt>
    <dgm:pt modelId="{D7E99D74-032A-478E-A399-D8A5B5F23D33}" type="pres">
      <dgm:prSet presAssocID="{1821CE61-F0B5-49F4-886F-53123EC6A17C}" presName="Parent" presStyleLbl="revTx" presStyleIdx="0" presStyleCnt="4">
        <dgm:presLayoutVars>
          <dgm:chMax/>
          <dgm:chPref val="4"/>
          <dgm:bulletEnabled val="1"/>
        </dgm:presLayoutVars>
      </dgm:prSet>
      <dgm:spPr/>
    </dgm:pt>
    <dgm:pt modelId="{8FAA019B-3502-456C-BEA5-868C1DD73E29}" type="pres">
      <dgm:prSet presAssocID="{1821CE61-F0B5-49F4-886F-53123EC6A17C}" presName="childShape" presStyleCnt="0">
        <dgm:presLayoutVars>
          <dgm:chMax val="0"/>
          <dgm:chPref val="0"/>
        </dgm:presLayoutVars>
      </dgm:prSet>
      <dgm:spPr/>
    </dgm:pt>
    <dgm:pt modelId="{CEC18E8C-5D8B-442A-A8DF-2E85CD83E990}" type="pres">
      <dgm:prSet presAssocID="{765EF753-29F1-4CEA-B015-D9AAE986E9BC}" presName="childComposite" presStyleCnt="0">
        <dgm:presLayoutVars>
          <dgm:chMax val="0"/>
          <dgm:chPref val="0"/>
        </dgm:presLayoutVars>
      </dgm:prSet>
      <dgm:spPr/>
    </dgm:pt>
    <dgm:pt modelId="{C0BEFE74-C5CC-4C05-8729-2B8AAB20FCC8}" type="pres">
      <dgm:prSet presAssocID="{765EF753-29F1-4CEA-B015-D9AAE986E9BC}" presName="ChildAccent" presStyleLbl="solidFgAcc1" presStyleIdx="0" presStyleCnt="3"/>
      <dgm:spPr/>
    </dgm:pt>
    <dgm:pt modelId="{5F4DCD45-5FFC-4D37-8250-E7FB9AEBDA70}" type="pres">
      <dgm:prSet presAssocID="{765EF753-29F1-4CEA-B015-D9AAE986E9BC}" presName="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6DB0EE18-8C52-4801-9CC5-3E7690093A83}" type="pres">
      <dgm:prSet presAssocID="{568FF8C1-30AC-4FD2-B161-F06877F9E10C}" presName="childComposite" presStyleCnt="0">
        <dgm:presLayoutVars>
          <dgm:chMax val="0"/>
          <dgm:chPref val="0"/>
        </dgm:presLayoutVars>
      </dgm:prSet>
      <dgm:spPr/>
    </dgm:pt>
    <dgm:pt modelId="{55435793-95DF-4836-8A2A-57EB943A40E3}" type="pres">
      <dgm:prSet presAssocID="{568FF8C1-30AC-4FD2-B161-F06877F9E10C}" presName="ChildAccent" presStyleLbl="solidFgAcc1" presStyleIdx="1" presStyleCnt="3"/>
      <dgm:spPr/>
    </dgm:pt>
    <dgm:pt modelId="{FEC25B2F-4163-4529-8631-987201F57066}" type="pres">
      <dgm:prSet presAssocID="{568FF8C1-30AC-4FD2-B161-F06877F9E10C}" presName="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091F7C7-C68C-4C64-9949-6DA448C409C6}" type="pres">
      <dgm:prSet presAssocID="{8D67FF10-448A-4038-9752-FFB7A6241D10}" presName="childComposite" presStyleCnt="0">
        <dgm:presLayoutVars>
          <dgm:chMax val="0"/>
          <dgm:chPref val="0"/>
        </dgm:presLayoutVars>
      </dgm:prSet>
      <dgm:spPr/>
    </dgm:pt>
    <dgm:pt modelId="{0D513B8A-48DF-49A6-9882-2971B58161F8}" type="pres">
      <dgm:prSet presAssocID="{8D67FF10-448A-4038-9752-FFB7A6241D10}" presName="ChildAccent" presStyleLbl="solidFgAcc1" presStyleIdx="2" presStyleCnt="3"/>
      <dgm:spPr/>
    </dgm:pt>
    <dgm:pt modelId="{0758F79C-2EF5-429A-8BF8-FA1EE194C7E8}" type="pres">
      <dgm:prSet presAssocID="{8D67FF10-448A-4038-9752-FFB7A6241D10}" presName="Child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B18B200-9A48-4229-8F3A-DD446199D4C9}" type="presOf" srcId="{568FF8C1-30AC-4FD2-B161-F06877F9E10C}" destId="{FEC25B2F-4163-4529-8631-987201F57066}" srcOrd="0" destOrd="0" presId="urn:microsoft.com/office/officeart/2008/layout/SquareAccentList"/>
    <dgm:cxn modelId="{4AA9BA0C-8F46-4200-9386-7E0950E8F56C}" type="presOf" srcId="{2642982E-0D94-4609-8BA7-2955AE577A35}" destId="{550EDDCE-091E-4991-8181-2B018BD134AB}" srcOrd="0" destOrd="0" presId="urn:microsoft.com/office/officeart/2008/layout/SquareAccentList"/>
    <dgm:cxn modelId="{6180BB38-2443-4E3A-8F31-6B1719DE7F52}" srcId="{1821CE61-F0B5-49F4-886F-53123EC6A17C}" destId="{8D67FF10-448A-4038-9752-FFB7A6241D10}" srcOrd="2" destOrd="0" parTransId="{3D3CEC19-2111-4896-9A83-9E21093955CA}" sibTransId="{973CC550-076F-4F9C-B23C-99A6EB77AB33}"/>
    <dgm:cxn modelId="{FC4FD03A-0D4C-4D8A-AF0B-66DE71EA7EA9}" srcId="{2642982E-0D94-4609-8BA7-2955AE577A35}" destId="{1821CE61-F0B5-49F4-886F-53123EC6A17C}" srcOrd="0" destOrd="0" parTransId="{4C3F24E6-B6EA-47FC-B917-E754FFA8BBBB}" sibTransId="{91F11232-8378-4924-A4D3-341F58D5AB14}"/>
    <dgm:cxn modelId="{8DEFBB6C-A94B-40BF-9A77-241D932F4518}" type="presOf" srcId="{765EF753-29F1-4CEA-B015-D9AAE986E9BC}" destId="{5F4DCD45-5FFC-4D37-8250-E7FB9AEBDA70}" srcOrd="0" destOrd="0" presId="urn:microsoft.com/office/officeart/2008/layout/SquareAccentList"/>
    <dgm:cxn modelId="{B8CC7890-9F16-4F56-AFE5-5ADE5C99594F}" type="presOf" srcId="{8D67FF10-448A-4038-9752-FFB7A6241D10}" destId="{0758F79C-2EF5-429A-8BF8-FA1EE194C7E8}" srcOrd="0" destOrd="0" presId="urn:microsoft.com/office/officeart/2008/layout/SquareAccentList"/>
    <dgm:cxn modelId="{1E526FA2-BF99-4543-9831-ACC6B2792CDC}" type="presOf" srcId="{1821CE61-F0B5-49F4-886F-53123EC6A17C}" destId="{D7E99D74-032A-478E-A399-D8A5B5F23D33}" srcOrd="0" destOrd="0" presId="urn:microsoft.com/office/officeart/2008/layout/SquareAccentList"/>
    <dgm:cxn modelId="{186E45CD-DA8F-4735-9775-08FA895ED75A}" srcId="{1821CE61-F0B5-49F4-886F-53123EC6A17C}" destId="{765EF753-29F1-4CEA-B015-D9AAE986E9BC}" srcOrd="0" destOrd="0" parTransId="{6164921E-18A5-4B66-A0F2-D56E53C4A08B}" sibTransId="{608BD2B5-BE22-46EA-A776-234606B8CACB}"/>
    <dgm:cxn modelId="{50DC72FF-EEBB-4611-887C-038E6C7B6C41}" srcId="{1821CE61-F0B5-49F4-886F-53123EC6A17C}" destId="{568FF8C1-30AC-4FD2-B161-F06877F9E10C}" srcOrd="1" destOrd="0" parTransId="{E4A3F52E-DF79-4230-A009-11775CF92C90}" sibTransId="{33DD17C9-6503-4ACF-9BA4-3996A051805E}"/>
    <dgm:cxn modelId="{098466DC-242E-403C-8CA0-DA286A0D213A}" type="presParOf" srcId="{550EDDCE-091E-4991-8181-2B018BD134AB}" destId="{FBF2E313-07D7-49DD-9CF6-F47510630BFC}" srcOrd="0" destOrd="0" presId="urn:microsoft.com/office/officeart/2008/layout/SquareAccentList"/>
    <dgm:cxn modelId="{2B8CC133-2199-44AE-B3CA-213C00EC4AF3}" type="presParOf" srcId="{FBF2E313-07D7-49DD-9CF6-F47510630BFC}" destId="{408A1EF4-3A99-497E-AA15-08D2DCE6475F}" srcOrd="0" destOrd="0" presId="urn:microsoft.com/office/officeart/2008/layout/SquareAccentList"/>
    <dgm:cxn modelId="{BE5413ED-ED28-46C8-B492-7C631AC37375}" type="presParOf" srcId="{408A1EF4-3A99-497E-AA15-08D2DCE6475F}" destId="{08F0F014-31D5-474F-9CEE-9044986094FC}" srcOrd="0" destOrd="0" presId="urn:microsoft.com/office/officeart/2008/layout/SquareAccentList"/>
    <dgm:cxn modelId="{9757F4A1-DEF5-4A41-99E6-06B6DA296B9C}" type="presParOf" srcId="{408A1EF4-3A99-497E-AA15-08D2DCE6475F}" destId="{9B318E09-4D14-4AFD-B771-7BFE13D4B84B}" srcOrd="1" destOrd="0" presId="urn:microsoft.com/office/officeart/2008/layout/SquareAccentList"/>
    <dgm:cxn modelId="{B78F3820-C95D-4006-8F76-88E53F4102D0}" type="presParOf" srcId="{408A1EF4-3A99-497E-AA15-08D2DCE6475F}" destId="{D7E99D74-032A-478E-A399-D8A5B5F23D33}" srcOrd="2" destOrd="0" presId="urn:microsoft.com/office/officeart/2008/layout/SquareAccentList"/>
    <dgm:cxn modelId="{E65B8962-AC8B-4874-8F6A-7D9038FF114D}" type="presParOf" srcId="{FBF2E313-07D7-49DD-9CF6-F47510630BFC}" destId="{8FAA019B-3502-456C-BEA5-868C1DD73E29}" srcOrd="1" destOrd="0" presId="urn:microsoft.com/office/officeart/2008/layout/SquareAccentList"/>
    <dgm:cxn modelId="{F2E9E3AD-B77F-48BF-BA5B-3492881F5E48}" type="presParOf" srcId="{8FAA019B-3502-456C-BEA5-868C1DD73E29}" destId="{CEC18E8C-5D8B-442A-A8DF-2E85CD83E990}" srcOrd="0" destOrd="0" presId="urn:microsoft.com/office/officeart/2008/layout/SquareAccentList"/>
    <dgm:cxn modelId="{18A77258-2C60-4224-9AA6-F41B62BB184C}" type="presParOf" srcId="{CEC18E8C-5D8B-442A-A8DF-2E85CD83E990}" destId="{C0BEFE74-C5CC-4C05-8729-2B8AAB20FCC8}" srcOrd="0" destOrd="0" presId="urn:microsoft.com/office/officeart/2008/layout/SquareAccentList"/>
    <dgm:cxn modelId="{F68D7A52-858C-4597-8B82-7DB5D103C5BF}" type="presParOf" srcId="{CEC18E8C-5D8B-442A-A8DF-2E85CD83E990}" destId="{5F4DCD45-5FFC-4D37-8250-E7FB9AEBDA70}" srcOrd="1" destOrd="0" presId="urn:microsoft.com/office/officeart/2008/layout/SquareAccentList"/>
    <dgm:cxn modelId="{115EF509-3402-4C0A-82D1-20B57C61CD2D}" type="presParOf" srcId="{8FAA019B-3502-456C-BEA5-868C1DD73E29}" destId="{6DB0EE18-8C52-4801-9CC5-3E7690093A83}" srcOrd="1" destOrd="0" presId="urn:microsoft.com/office/officeart/2008/layout/SquareAccentList"/>
    <dgm:cxn modelId="{64FE2D2F-FD35-42C9-8CFF-4AD246D348BE}" type="presParOf" srcId="{6DB0EE18-8C52-4801-9CC5-3E7690093A83}" destId="{55435793-95DF-4836-8A2A-57EB943A40E3}" srcOrd="0" destOrd="0" presId="urn:microsoft.com/office/officeart/2008/layout/SquareAccentList"/>
    <dgm:cxn modelId="{7215614E-09CD-4080-A5B9-AD6B4DDC4222}" type="presParOf" srcId="{6DB0EE18-8C52-4801-9CC5-3E7690093A83}" destId="{FEC25B2F-4163-4529-8631-987201F57066}" srcOrd="1" destOrd="0" presId="urn:microsoft.com/office/officeart/2008/layout/SquareAccentList"/>
    <dgm:cxn modelId="{FDDC6202-1BDE-4061-B950-27A47866100E}" type="presParOf" srcId="{8FAA019B-3502-456C-BEA5-868C1DD73E29}" destId="{E091F7C7-C68C-4C64-9949-6DA448C409C6}" srcOrd="2" destOrd="0" presId="urn:microsoft.com/office/officeart/2008/layout/SquareAccentList"/>
    <dgm:cxn modelId="{8A0C4869-CE4C-477D-8F85-C4879BB03EC0}" type="presParOf" srcId="{E091F7C7-C68C-4C64-9949-6DA448C409C6}" destId="{0D513B8A-48DF-49A6-9882-2971B58161F8}" srcOrd="0" destOrd="0" presId="urn:microsoft.com/office/officeart/2008/layout/SquareAccentList"/>
    <dgm:cxn modelId="{07BF2AF5-E3EB-4931-9610-B6B3888DB136}" type="presParOf" srcId="{E091F7C7-C68C-4C64-9949-6DA448C409C6}" destId="{0758F79C-2EF5-429A-8BF8-FA1EE194C7E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F0F014-31D5-474F-9CEE-9044986094FC}">
      <dsp:nvSpPr>
        <dsp:cNvPr id="0" name=""/>
        <dsp:cNvSpPr/>
      </dsp:nvSpPr>
      <dsp:spPr>
        <a:xfrm>
          <a:off x="1359589" y="1035757"/>
          <a:ext cx="4900820" cy="5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18E09-4D14-4AFD-B771-7BFE13D4B84B}">
      <dsp:nvSpPr>
        <dsp:cNvPr id="0" name=""/>
        <dsp:cNvSpPr/>
      </dsp:nvSpPr>
      <dsp:spPr>
        <a:xfrm>
          <a:off x="1359589" y="1252292"/>
          <a:ext cx="360032" cy="3600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E99D74-032A-478E-A399-D8A5B5F23D33}">
      <dsp:nvSpPr>
        <dsp:cNvPr id="0" name=""/>
        <dsp:cNvSpPr/>
      </dsp:nvSpPr>
      <dsp:spPr>
        <a:xfrm>
          <a:off x="1359589" y="0"/>
          <a:ext cx="4900820" cy="1035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800" kern="1200" dirty="0"/>
        </a:p>
      </dsp:txBody>
      <dsp:txXfrm>
        <a:off x="1359589" y="0"/>
        <a:ext cx="4900820" cy="1035757"/>
      </dsp:txXfrm>
    </dsp:sp>
    <dsp:sp modelId="{C0BEFE74-C5CC-4C05-8729-2B8AAB20FCC8}">
      <dsp:nvSpPr>
        <dsp:cNvPr id="0" name=""/>
        <dsp:cNvSpPr/>
      </dsp:nvSpPr>
      <dsp:spPr>
        <a:xfrm>
          <a:off x="1359589" y="2091515"/>
          <a:ext cx="360023" cy="3600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4DCD45-5FFC-4D37-8250-E7FB9AEBDA70}">
      <dsp:nvSpPr>
        <dsp:cNvPr id="0" name=""/>
        <dsp:cNvSpPr/>
      </dsp:nvSpPr>
      <dsp:spPr>
        <a:xfrm>
          <a:off x="1702647" y="1851920"/>
          <a:ext cx="4557763" cy="839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Mutual </a:t>
          </a:r>
          <a:r>
            <a:rPr lang="nl-NL" sz="16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trust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in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the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education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systems </a:t>
          </a:r>
        </a:p>
      </dsp:txBody>
      <dsp:txXfrm>
        <a:off x="1702647" y="1851920"/>
        <a:ext cx="4557763" cy="839214"/>
      </dsp:txXfrm>
    </dsp:sp>
    <dsp:sp modelId="{55435793-95DF-4836-8A2A-57EB943A40E3}">
      <dsp:nvSpPr>
        <dsp:cNvPr id="0" name=""/>
        <dsp:cNvSpPr/>
      </dsp:nvSpPr>
      <dsp:spPr>
        <a:xfrm>
          <a:off x="1359589" y="2930730"/>
          <a:ext cx="360023" cy="3600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C25B2F-4163-4529-8631-987201F57066}">
      <dsp:nvSpPr>
        <dsp:cNvPr id="0" name=""/>
        <dsp:cNvSpPr/>
      </dsp:nvSpPr>
      <dsp:spPr>
        <a:xfrm>
          <a:off x="1702647" y="2691134"/>
          <a:ext cx="4557763" cy="839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>
              <a:latin typeface="Century Gothic" panose="020B0502020202020204" pitchFamily="34" charset="0"/>
            </a:rPr>
            <a:t>More </a:t>
          </a:r>
          <a:r>
            <a:rPr lang="nl-NL" sz="1600" b="1" kern="1200" dirty="0">
              <a:latin typeface="Century Gothic" panose="020B0502020202020204" pitchFamily="34" charset="0"/>
            </a:rPr>
            <a:t>transparant</a:t>
          </a:r>
          <a:r>
            <a:rPr lang="nl-NL" sz="1600" kern="1200" dirty="0">
              <a:latin typeface="Century Gothic" panose="020B0502020202020204" pitchFamily="34" charset="0"/>
            </a:rPr>
            <a:t> </a:t>
          </a:r>
          <a:r>
            <a:rPr lang="nl-NL" sz="1600" kern="1200" dirty="0" err="1">
              <a:latin typeface="Century Gothic" panose="020B0502020202020204" pitchFamily="34" charset="0"/>
            </a:rPr>
            <a:t>recognition</a:t>
          </a:r>
          <a:endParaRPr lang="nl-NL" sz="1600" kern="1200" dirty="0">
            <a:latin typeface="Century Gothic" panose="020B0502020202020204" pitchFamily="34" charset="0"/>
          </a:endParaRPr>
        </a:p>
      </dsp:txBody>
      <dsp:txXfrm>
        <a:off x="1702647" y="2691134"/>
        <a:ext cx="4557763" cy="839214"/>
      </dsp:txXfrm>
    </dsp:sp>
    <dsp:sp modelId="{0D513B8A-48DF-49A6-9882-2971B58161F8}">
      <dsp:nvSpPr>
        <dsp:cNvPr id="0" name=""/>
        <dsp:cNvSpPr/>
      </dsp:nvSpPr>
      <dsp:spPr>
        <a:xfrm>
          <a:off x="1359589" y="3769945"/>
          <a:ext cx="360023" cy="3600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58F79C-2EF5-429A-8BF8-FA1EE194C7E8}">
      <dsp:nvSpPr>
        <dsp:cNvPr id="0" name=""/>
        <dsp:cNvSpPr/>
      </dsp:nvSpPr>
      <dsp:spPr>
        <a:xfrm>
          <a:off x="1702647" y="3530349"/>
          <a:ext cx="4557763" cy="839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Contribution</a:t>
          </a:r>
          <a:r>
            <a:rPr lang="nl-NL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to</a:t>
          </a:r>
          <a:r>
            <a:rPr lang="nl-NL" sz="1400" kern="1200" dirty="0"/>
            <a:t> </a:t>
          </a:r>
          <a:r>
            <a:rPr lang="nl-NL" sz="16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entury Gothic" panose="020B0502020202020204" pitchFamily="34" charset="0"/>
              <a:ea typeface="+mn-ea"/>
              <a:cs typeface="+mn-cs"/>
            </a:rPr>
            <a:t>the</a:t>
          </a:r>
          <a:r>
            <a:rPr lang="nl-NL" sz="1400" kern="1200" dirty="0"/>
            <a:t> </a:t>
          </a:r>
          <a:r>
            <a:rPr lang="nl-NL" sz="1400" b="1" kern="1200" dirty="0"/>
            <a:t>EHEA</a:t>
          </a:r>
        </a:p>
      </dsp:txBody>
      <dsp:txXfrm>
        <a:off x="1702647" y="3530349"/>
        <a:ext cx="4557763" cy="839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31975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BE36-4AAC-48D2-AC6F-D2FC2E474F81}" type="datetimeFigureOut">
              <a:rPr lang="nl-NL" smtClean="0"/>
              <a:t>26-11-2021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31975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D67D7-7FDB-4C11-8FF6-EFEE6A17A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4472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8251" cy="34033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33508" y="1"/>
            <a:ext cx="4308251" cy="34033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D52058-D1B9-414E-AA26-9329249824C8}" type="datetimeFigureOut">
              <a:rPr lang="nl-NL"/>
              <a:pPr>
                <a:defRPr/>
              </a:pPr>
              <a:t>26-11-2021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09588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5114" y="3232639"/>
            <a:ext cx="7953874" cy="3063019"/>
          </a:xfrm>
          <a:prstGeom prst="rect">
            <a:avLst/>
          </a:prstGeom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6464183"/>
            <a:ext cx="4308251" cy="340335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33508" y="6464183"/>
            <a:ext cx="4308251" cy="340335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73DE6A-FBFC-44C2-9B79-4F65E120EC50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7258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2365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7546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087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9695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834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551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4105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73DE6A-FBFC-44C2-9B79-4F65E120EC50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117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521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13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413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607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765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017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6773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794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070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204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68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30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540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659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362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10330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1609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849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170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69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3257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37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7904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3828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5077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2134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4097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 descr="scholieren bij kluis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8" descr="Logo Powerpoint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0115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scholieren bij kluis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7" descr="Logo Powerpoint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1361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scholieren bij kluis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5" descr="Logo Powerpoint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4865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BB9DB-EB90-49A3-AAC0-F2F19475A1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8098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28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698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43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42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11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96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4" descr="Logo Powerpoint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scholieren bij kluisj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12" descr="Logo Powerpoint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scholieren bij kluisj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12" descr="Logo Powerpoint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fld id="{4C1259FB-D996-42D3-A165-107F0C838B8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900079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7.xml"/><Relationship Id="rId1" Type="http://schemas.openxmlformats.org/officeDocument/2006/relationships/video" Target="https://www.youtube.com/embed/IRZQMGVVXgs?start=5&amp;feature=oembed" TargetMode="External"/><Relationship Id="rId5" Type="http://schemas.openxmlformats.org/officeDocument/2006/relationships/hyperlink" Target="https://www.youtube.com/watch?v=IRZQMGVVXgs&amp;t=6s" TargetMode="Externa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enelux.int/files/4316/3291/1017/TREATY_14.09.2021_EN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Relationship Id="rId6" Type="http://schemas.openxmlformats.org/officeDocument/2006/relationships/hyperlink" Target="mailto:s.verwilghen@benelux.int" TargetMode="External"/><Relationship Id="rId5" Type="http://schemas.openxmlformats.org/officeDocument/2006/relationships/hyperlink" Target="https://ec.europa.eu/education/education-in-the-eu/proposal-for-a-council-recommendation-on-the-automatic-mutual-recognition-of-diplomas-and-learning-periods-abroad_en" TargetMode="External"/><Relationship Id="rId4" Type="http://schemas.openxmlformats.org/officeDocument/2006/relationships/hyperlink" Target="https://benelux.int/files/1015/7374/7872/Declaration_signed_with_names__list_of_signatori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4871208" y="2364189"/>
            <a:ext cx="4074084" cy="2243906"/>
          </a:xfrm>
        </p:spPr>
        <p:txBody>
          <a:bodyPr/>
          <a:lstStyle/>
          <a:p>
            <a:r>
              <a:rPr lang="en-US" altLang="nl-NL" sz="2000" dirty="0">
                <a:solidFill>
                  <a:schemeClr val="bg1"/>
                </a:solidFill>
              </a:rPr>
              <a:t>Treaty on the automatic recognition of higher education qualifications</a:t>
            </a:r>
            <a:br>
              <a:rPr lang="en-US" altLang="nl-NL" sz="2000" dirty="0">
                <a:solidFill>
                  <a:schemeClr val="bg1"/>
                </a:solidFill>
              </a:rPr>
            </a:br>
            <a:br>
              <a:rPr lang="en-US" altLang="nl-NL" sz="2000" dirty="0">
                <a:solidFill>
                  <a:schemeClr val="bg1"/>
                </a:solidFill>
              </a:rPr>
            </a:br>
            <a:r>
              <a:rPr lang="en-US" altLang="nl-NL" sz="2000" dirty="0">
                <a:solidFill>
                  <a:schemeClr val="bg1"/>
                </a:solidFill>
              </a:rPr>
              <a:t>by the Baltic states &amp; </a:t>
            </a:r>
            <a:br>
              <a:rPr lang="en-US" altLang="nl-NL" sz="2000" dirty="0">
                <a:solidFill>
                  <a:schemeClr val="bg1"/>
                </a:solidFill>
              </a:rPr>
            </a:br>
            <a:r>
              <a:rPr lang="en-US" altLang="nl-NL" sz="2000" dirty="0">
                <a:solidFill>
                  <a:schemeClr val="bg1"/>
                </a:solidFill>
              </a:rPr>
              <a:t>Benelux member states 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908550" y="5486400"/>
            <a:ext cx="4074085" cy="107976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nl-NL" sz="1500" dirty="0">
                <a:solidFill>
                  <a:schemeClr val="bg1"/>
                </a:solidFill>
              </a:rPr>
              <a:t>Berto Bosscha</a:t>
            </a:r>
          </a:p>
          <a:p>
            <a:pPr>
              <a:defRPr/>
            </a:pPr>
            <a:r>
              <a:rPr lang="nl-NL" sz="1500" dirty="0">
                <a:solidFill>
                  <a:schemeClr val="bg1"/>
                </a:solidFill>
              </a:rPr>
              <a:t>Emmy Heijmans</a:t>
            </a:r>
          </a:p>
          <a:p>
            <a:pPr>
              <a:defRPr/>
            </a:pPr>
            <a:endParaRPr lang="nl-NL" sz="16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nl-NL" sz="1400" dirty="0">
                <a:solidFill>
                  <a:schemeClr val="bg1"/>
                </a:solidFill>
              </a:rPr>
              <a:t>December 1st-2nd 2021</a:t>
            </a:r>
          </a:p>
        </p:txBody>
      </p:sp>
      <p:pic>
        <p:nvPicPr>
          <p:cNvPr id="4" name="Afbeelding 3" descr="Afbeelding met vloer, persoon, poseren, binnen&#10;&#10;Automatisch gegenereerde beschrijving">
            <a:extLst>
              <a:ext uri="{FF2B5EF4-FFF2-40B4-BE49-F238E27FC236}">
                <a16:creationId xmlns:a16="http://schemas.microsoft.com/office/drawing/2014/main" id="{2E3CF75E-6626-4084-9361-D2B5430D54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4572000" cy="304800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C088B00-C2D8-4796-9BE5-418957FDD9CD}"/>
              </a:ext>
            </a:extLst>
          </p:cNvPr>
          <p:cNvSpPr txBox="1"/>
          <p:nvPr/>
        </p:nvSpPr>
        <p:spPr>
          <a:xfrm>
            <a:off x="1097213" y="4953000"/>
            <a:ext cx="2377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dirty="0">
                <a:latin typeface="Century Gothic" panose="020B0502020202020204" pitchFamily="34" charset="0"/>
              </a:rPr>
              <a:t>Public </a:t>
            </a:r>
            <a:r>
              <a:rPr lang="nl-NL" sz="1200" dirty="0" err="1">
                <a:latin typeface="Century Gothic" panose="020B0502020202020204" pitchFamily="34" charset="0"/>
              </a:rPr>
              <a:t>launch</a:t>
            </a:r>
            <a:r>
              <a:rPr lang="nl-NL" sz="1200" dirty="0">
                <a:latin typeface="Century Gothic" panose="020B0502020202020204" pitchFamily="34" charset="0"/>
              </a:rPr>
              <a:t> of </a:t>
            </a:r>
            <a:r>
              <a:rPr lang="nl-NL" sz="1200" dirty="0" err="1">
                <a:latin typeface="Century Gothic" panose="020B0502020202020204" pitchFamily="34" charset="0"/>
              </a:rPr>
              <a:t>the</a:t>
            </a:r>
            <a:r>
              <a:rPr lang="nl-NL" sz="1200" dirty="0">
                <a:latin typeface="Century Gothic" panose="020B0502020202020204" pitchFamily="34" charset="0"/>
              </a:rPr>
              <a:t> </a:t>
            </a:r>
            <a:r>
              <a:rPr lang="nl-NL" sz="1200" dirty="0" err="1">
                <a:latin typeface="Century Gothic" panose="020B0502020202020204" pitchFamily="34" charset="0"/>
              </a:rPr>
              <a:t>Treaty</a:t>
            </a:r>
            <a:r>
              <a:rPr lang="nl-NL" sz="1200" dirty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nl-NL" sz="1200" dirty="0">
                <a:latin typeface="Century Gothic" panose="020B0502020202020204" pitchFamily="34" charset="0"/>
              </a:rPr>
              <a:t>September 27th 2021, Brussels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790A54A-09E2-4FBC-A0E7-97ABBC75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Introducing</a:t>
            </a:r>
            <a:endParaRPr lang="nl-NL" dirty="0"/>
          </a:p>
        </p:txBody>
      </p:sp>
      <p:pic>
        <p:nvPicPr>
          <p:cNvPr id="6" name="Onlinemedia 4" title="Benelux-Baltic cooperation in higher education: Automatic recognition of qualifications">
            <a:hlinkClick r:id="" action="ppaction://media"/>
            <a:extLst>
              <a:ext uri="{FF2B5EF4-FFF2-40B4-BE49-F238E27FC236}">
                <a16:creationId xmlns:a16="http://schemas.microsoft.com/office/drawing/2014/main" id="{C80377B4-C4B7-4CCE-9C54-2D6611782EC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13705" y="1924980"/>
            <a:ext cx="7116589" cy="4020872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D682AD0-4032-4234-90B9-6E6D2ABF352B}"/>
              </a:ext>
            </a:extLst>
          </p:cNvPr>
          <p:cNvSpPr txBox="1"/>
          <p:nvPr/>
        </p:nvSpPr>
        <p:spPr>
          <a:xfrm>
            <a:off x="281803" y="6400799"/>
            <a:ext cx="8952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Benelux-Baltic cooperation in higher education: Automatic recognition of qualifications - YouTube</a:t>
            </a:r>
            <a:endParaRPr lang="nl-NL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8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A4ECA4-17EF-406D-81D8-1D83EBEC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Importance</a:t>
            </a:r>
            <a:r>
              <a:rPr lang="nl-NL" dirty="0"/>
              <a:t> of automatic </a:t>
            </a:r>
            <a:r>
              <a:rPr lang="nl-NL" dirty="0" err="1"/>
              <a:t>recognition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CEB64B3E-4DB9-4813-A6C7-6C435F47B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58" y="1798626"/>
            <a:ext cx="7980058" cy="4273580"/>
          </a:xfrm>
        </p:spPr>
        <p:txBody>
          <a:bodyPr>
            <a:normAutofit/>
          </a:bodyPr>
          <a:lstStyle/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The need for automatic recognition of qualifications has been repeatedly </a:t>
            </a:r>
            <a:r>
              <a:rPr lang="en-GB" sz="1600" dirty="0">
                <a:latin typeface="Century Gothic" panose="020B0502020202020204" pitchFamily="34" charset="0"/>
              </a:rPr>
              <a:t>emphasised</a:t>
            </a:r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Bucharest Communiqué – 2012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Yerevan Communiqué - 2015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Paris Communiqué - 2018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i="1" dirty="0">
                <a:latin typeface="Century Gothic" panose="020B0502020202020204" pitchFamily="34" charset="0"/>
              </a:rPr>
              <a:t>In higher education, recognition procedures often remain too complicated or too expensive and too many mobile students do not obtain full recognition of successfully achieved learning outcomes.</a:t>
            </a:r>
          </a:p>
          <a:p>
            <a:r>
              <a:rPr lang="en-US" sz="1600" i="1" dirty="0">
                <a:latin typeface="Century Gothic" panose="020B0502020202020204" pitchFamily="34" charset="0"/>
              </a:rPr>
              <a:t>However, </a:t>
            </a:r>
            <a:r>
              <a:rPr lang="en-US" sz="1600" b="1" i="1" dirty="0">
                <a:latin typeface="Century Gothic" panose="020B0502020202020204" pitchFamily="34" charset="0"/>
              </a:rPr>
              <a:t>several Member States have taken the initiative to make progress towards automatic mutual recognition, including through the signature of regional agreements. </a:t>
            </a:r>
            <a:r>
              <a:rPr lang="en-US" sz="1600" i="1" dirty="0">
                <a:latin typeface="Century Gothic" panose="020B0502020202020204" pitchFamily="34" charset="0"/>
              </a:rPr>
              <a:t>These initiatives could serve as models for the creation of a Union-wide system. </a:t>
            </a:r>
            <a:r>
              <a:rPr lang="en-US" sz="1600" dirty="0">
                <a:latin typeface="Century Gothic" panose="020B0502020202020204" pitchFamily="34" charset="0"/>
              </a:rPr>
              <a:t>– 2018 Council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67259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A3187-4437-4E2C-A6FE-F1F26C700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Start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multilateral</a:t>
            </a:r>
            <a:r>
              <a:rPr lang="nl-NL" dirty="0"/>
              <a:t> </a:t>
            </a:r>
            <a:r>
              <a:rPr lang="nl-NL" dirty="0" err="1"/>
              <a:t>treaty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327D76-0715-441B-81A7-A2D9F9C4F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dirty="0">
                <a:latin typeface="Century Gothic" panose="020B0502020202020204" pitchFamily="34" charset="0"/>
              </a:rPr>
              <a:t>The Decision of the </a:t>
            </a:r>
            <a:r>
              <a:rPr lang="en-US" sz="1600" b="1" dirty="0">
                <a:latin typeface="Century Gothic" panose="020B0502020202020204" pitchFamily="34" charset="0"/>
              </a:rPr>
              <a:t>Benelux Committee of Ministers </a:t>
            </a:r>
            <a:r>
              <a:rPr lang="en-US" sz="1600" dirty="0">
                <a:latin typeface="Century Gothic" panose="020B0502020202020204" pitchFamily="34" charset="0"/>
              </a:rPr>
              <a:t>concerning the automatic mutual generic level recognition of higher education degrees in </a:t>
            </a:r>
            <a:r>
              <a:rPr lang="en-US" sz="1600" b="1" dirty="0">
                <a:latin typeface="Century Gothic" panose="020B0502020202020204" pitchFamily="34" charset="0"/>
              </a:rPr>
              <a:t>2015</a:t>
            </a:r>
            <a:r>
              <a:rPr lang="en-US" sz="1600" dirty="0">
                <a:latin typeface="Century Gothic" panose="020B0502020202020204" pitchFamily="34" charset="0"/>
              </a:rPr>
              <a:t> (bachelor’s degrees and master’s degrees). </a:t>
            </a:r>
          </a:p>
          <a:p>
            <a:pPr marL="738900" lvl="2" indent="-342900">
              <a:buFont typeface="Wingdings" panose="05000000000000000000" pitchFamily="2" charset="2"/>
              <a:buChar char="§"/>
            </a:pPr>
            <a:r>
              <a:rPr lang="en-US" sz="1600" dirty="0">
                <a:latin typeface="Century Gothic" panose="020B0502020202020204" pitchFamily="34" charset="0"/>
              </a:rPr>
              <a:t>supplemented by the decision in </a:t>
            </a:r>
            <a:r>
              <a:rPr lang="en-US" sz="1600" b="1" dirty="0">
                <a:latin typeface="Century Gothic" panose="020B0502020202020204" pitchFamily="34" charset="0"/>
              </a:rPr>
              <a:t>2018</a:t>
            </a:r>
            <a:r>
              <a:rPr lang="en-US" sz="1600" dirty="0">
                <a:latin typeface="Century Gothic" panose="020B0502020202020204" pitchFamily="34" charset="0"/>
              </a:rPr>
              <a:t> (associate degrees and doctoral degrees).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</a:rPr>
              <a:t>The Agreement among the 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</a:rPr>
              <a:t>Government of the Republic of Estonia, the Government of the Republic of Latvia and the Government of the Republic of Lithuania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on the automatic academic recognition of qualifications concerning higher education in 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</a:rPr>
              <a:t>2018.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Declaration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of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Intent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by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the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Baltic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States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and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Benelux Member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States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to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explore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the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possibilities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for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drafting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a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multilateral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  <a:ea typeface="Calibri" panose="020F0502020204030204" pitchFamily="34" charset="0"/>
              </a:rPr>
              <a:t>treaty</a:t>
            </a:r>
            <a:r>
              <a:rPr lang="nl-NL" sz="1600" dirty="0">
                <a:latin typeface="Century Gothic" panose="020B0502020202020204" pitchFamily="34" charset="0"/>
                <a:ea typeface="Calibri" panose="020F0502020204030204" pitchFamily="34" charset="0"/>
              </a:rPr>
              <a:t> in </a:t>
            </a:r>
            <a:r>
              <a:rPr lang="nl-NL" sz="1600" b="1" dirty="0">
                <a:latin typeface="Century Gothic" panose="020B0502020202020204" pitchFamily="34" charset="0"/>
                <a:ea typeface="Calibri" panose="020F0502020204030204" pitchFamily="34" charset="0"/>
              </a:rPr>
              <a:t>2019.</a:t>
            </a:r>
            <a:endParaRPr lang="nl-NL" sz="2800" b="1" dirty="0">
              <a:ea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F6FD45-3D35-460B-8A20-64E5223E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BB9DB-EB90-49A3-AAC0-F2F19475A17D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05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BB9DB-EB90-49A3-AAC0-F2F19475A17D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  <p:graphicFrame>
        <p:nvGraphicFramePr>
          <p:cNvPr id="7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395591"/>
              </p:ext>
            </p:extLst>
          </p:nvPr>
        </p:nvGraphicFramePr>
        <p:xfrm>
          <a:off x="762000" y="1368391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Aims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treaty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960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A3187-4437-4E2C-A6FE-F1F26C700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Automatic </a:t>
            </a:r>
            <a:r>
              <a:rPr lang="nl-NL" dirty="0" err="1"/>
              <a:t>recognition</a:t>
            </a:r>
            <a:r>
              <a:rPr lang="nl-NL" dirty="0"/>
              <a:t> in </a:t>
            </a:r>
            <a:r>
              <a:rPr lang="nl-NL" dirty="0" err="1"/>
              <a:t>practice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327D76-0715-441B-81A7-A2D9F9C4F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dirty="0">
              <a:latin typeface="Century Gothic" panose="020B0502020202020204" pitchFamily="34" charset="0"/>
            </a:endParaRPr>
          </a:p>
          <a:p>
            <a:r>
              <a:rPr lang="nl-NL" sz="1600" dirty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nl-NL" sz="1600" dirty="0">
                <a:latin typeface="Century Gothic" panose="020B0502020202020204" pitchFamily="34" charset="0"/>
              </a:rPr>
              <a:t>A HE </a:t>
            </a:r>
            <a:r>
              <a:rPr lang="nl-NL" sz="1600" dirty="0" err="1">
                <a:latin typeface="Century Gothic" panose="020B0502020202020204" pitchFamily="34" charset="0"/>
              </a:rPr>
              <a:t>qualification</a:t>
            </a:r>
            <a:r>
              <a:rPr lang="nl-NL" sz="1600" dirty="0">
                <a:latin typeface="Century Gothic" panose="020B0502020202020204" pitchFamily="34" charset="0"/>
              </a:rPr>
              <a:t> is </a:t>
            </a:r>
            <a:r>
              <a:rPr lang="nl-NL" sz="1600" dirty="0" err="1">
                <a:latin typeface="Century Gothic" panose="020B0502020202020204" pitchFamily="34" charset="0"/>
              </a:rPr>
              <a:t>automatically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recognised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b="1" dirty="0">
                <a:latin typeface="Century Gothic" panose="020B0502020202020204" pitchFamily="34" charset="0"/>
              </a:rPr>
              <a:t>at </a:t>
            </a:r>
            <a:r>
              <a:rPr lang="nl-NL" sz="1600" b="1" dirty="0" err="1">
                <a:latin typeface="Century Gothic" panose="020B0502020202020204" pitchFamily="34" charset="0"/>
              </a:rPr>
              <a:t>the</a:t>
            </a:r>
            <a:r>
              <a:rPr lang="nl-NL" sz="1600" b="1" dirty="0">
                <a:latin typeface="Century Gothic" panose="020B0502020202020204" pitchFamily="34" charset="0"/>
              </a:rPr>
              <a:t> </a:t>
            </a:r>
            <a:r>
              <a:rPr lang="nl-NL" sz="1600" b="1" dirty="0" err="1">
                <a:latin typeface="Century Gothic" panose="020B0502020202020204" pitchFamily="34" charset="0"/>
              </a:rPr>
              <a:t>same</a:t>
            </a:r>
            <a:r>
              <a:rPr lang="nl-NL" sz="1600" b="1" dirty="0">
                <a:latin typeface="Century Gothic" panose="020B0502020202020204" pitchFamily="34" charset="0"/>
              </a:rPr>
              <a:t> level </a:t>
            </a:r>
            <a:r>
              <a:rPr lang="nl-NL" sz="1600" dirty="0">
                <a:latin typeface="Century Gothic" panose="020B0502020202020204" pitchFamily="34" charset="0"/>
              </a:rPr>
              <a:t>of </a:t>
            </a:r>
            <a:r>
              <a:rPr lang="nl-NL" sz="1600" dirty="0" err="1">
                <a:latin typeface="Century Gothic" panose="020B0502020202020204" pitchFamily="34" charset="0"/>
              </a:rPr>
              <a:t>the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corresponding</a:t>
            </a:r>
            <a:r>
              <a:rPr lang="nl-NL" sz="1600" dirty="0">
                <a:latin typeface="Century Gothic" panose="020B0502020202020204" pitchFamily="34" charset="0"/>
              </a:rPr>
              <a:t> HE </a:t>
            </a:r>
            <a:r>
              <a:rPr lang="nl-NL" sz="1600" dirty="0" err="1">
                <a:latin typeface="Century Gothic" panose="020B0502020202020204" pitchFamily="34" charset="0"/>
              </a:rPr>
              <a:t>qualification</a:t>
            </a:r>
            <a:r>
              <a:rPr lang="nl-NL" sz="1600" dirty="0">
                <a:latin typeface="Century Gothic" panose="020B0502020202020204" pitchFamily="34" charset="0"/>
              </a:rPr>
              <a:t> (AD, BA, MA, </a:t>
            </a:r>
            <a:r>
              <a:rPr lang="nl-NL" sz="1600" dirty="0" err="1">
                <a:latin typeface="Century Gothic" panose="020B0502020202020204" pitchFamily="34" charset="0"/>
              </a:rPr>
              <a:t>doctoral</a:t>
            </a:r>
            <a:r>
              <a:rPr lang="nl-NL" sz="1600" dirty="0">
                <a:latin typeface="Century Gothic" panose="020B0502020202020204" pitchFamily="34" charset="0"/>
              </a:rPr>
              <a:t>) </a:t>
            </a:r>
            <a:r>
              <a:rPr lang="nl-NL" sz="1600" dirty="0" err="1">
                <a:latin typeface="Century Gothic" panose="020B0502020202020204" pitchFamily="34" charset="0"/>
              </a:rPr>
              <a:t>issued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by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another</a:t>
            </a:r>
            <a:r>
              <a:rPr lang="nl-NL" sz="1600" dirty="0">
                <a:latin typeface="Century Gothic" panose="020B0502020202020204" pitchFamily="34" charset="0"/>
              </a:rPr>
              <a:t> country.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dirty="0">
              <a:latin typeface="Century Gothic" panose="020B0502020202020204" pitchFamily="34" charset="0"/>
            </a:endParaRPr>
          </a:p>
          <a:p>
            <a:r>
              <a:rPr lang="nl-NL" sz="1600" dirty="0">
                <a:latin typeface="Century Gothic" panose="020B0502020202020204" pitchFamily="34" charset="0"/>
              </a:rPr>
              <a:t>The basis </a:t>
            </a:r>
            <a:r>
              <a:rPr lang="nl-NL" sz="1600" dirty="0" err="1">
                <a:latin typeface="Century Gothic" panose="020B0502020202020204" pitchFamily="34" charset="0"/>
              </a:rPr>
              <a:t>for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mutual</a:t>
            </a:r>
            <a:r>
              <a:rPr lang="nl-NL" sz="1600" dirty="0">
                <a:latin typeface="Century Gothic" panose="020B0502020202020204" pitchFamily="34" charset="0"/>
              </a:rPr>
              <a:t> trust lies in </a:t>
            </a:r>
            <a:r>
              <a:rPr lang="nl-NL" sz="1600" dirty="0" err="1">
                <a:latin typeface="Century Gothic" panose="020B0502020202020204" pitchFamily="34" charset="0"/>
              </a:rPr>
              <a:t>the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ratification</a:t>
            </a:r>
            <a:r>
              <a:rPr lang="nl-NL" sz="1600" dirty="0">
                <a:latin typeface="Century Gothic" panose="020B0502020202020204" pitchFamily="34" charset="0"/>
              </a:rPr>
              <a:t> of </a:t>
            </a:r>
            <a:r>
              <a:rPr lang="nl-NL" sz="1600" dirty="0" err="1">
                <a:latin typeface="Century Gothic" panose="020B0502020202020204" pitchFamily="34" charset="0"/>
              </a:rPr>
              <a:t>the</a:t>
            </a:r>
            <a:r>
              <a:rPr lang="nl-NL" sz="1600" dirty="0">
                <a:latin typeface="Century Gothic" panose="020B0502020202020204" pitchFamily="34" charset="0"/>
              </a:rPr>
              <a:t> LRC </a:t>
            </a:r>
            <a:r>
              <a:rPr lang="nl-NL" sz="1600" dirty="0" err="1">
                <a:latin typeface="Century Gothic" panose="020B0502020202020204" pitchFamily="34" charset="0"/>
              </a:rPr>
              <a:t>and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active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membership</a:t>
            </a:r>
            <a:r>
              <a:rPr lang="nl-NL" sz="1600" dirty="0">
                <a:latin typeface="Century Gothic" panose="020B0502020202020204" pitchFamily="34" charset="0"/>
              </a:rPr>
              <a:t> of </a:t>
            </a:r>
            <a:r>
              <a:rPr lang="nl-NL" sz="1600" dirty="0" err="1">
                <a:latin typeface="Century Gothic" panose="020B0502020202020204" pitchFamily="34" charset="0"/>
              </a:rPr>
              <a:t>the</a:t>
            </a:r>
            <a:r>
              <a:rPr lang="nl-NL" sz="1600" dirty="0">
                <a:latin typeface="Century Gothic" panose="020B0502020202020204" pitchFamily="34" charset="0"/>
              </a:rPr>
              <a:t> EHEA.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600" dirty="0">
                <a:latin typeface="Century Gothic" panose="020B0502020202020204" pitchFamily="34" charset="0"/>
              </a:rPr>
              <a:t>The </a:t>
            </a:r>
            <a:r>
              <a:rPr lang="nl-NL" sz="1600" dirty="0" err="1">
                <a:latin typeface="Century Gothic" panose="020B0502020202020204" pitchFamily="34" charset="0"/>
              </a:rPr>
              <a:t>treaty</a:t>
            </a:r>
            <a:r>
              <a:rPr lang="nl-NL" sz="1600" dirty="0">
                <a:latin typeface="Century Gothic" panose="020B0502020202020204" pitchFamily="34" charset="0"/>
              </a:rPr>
              <a:t>/AR does </a:t>
            </a:r>
            <a:r>
              <a:rPr lang="nl-NL" sz="1600" i="1" dirty="0" err="1">
                <a:latin typeface="Century Gothic" panose="020B0502020202020204" pitchFamily="34" charset="0"/>
              </a:rPr>
              <a:t>not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apply</a:t>
            </a:r>
            <a:r>
              <a:rPr lang="nl-NL" sz="1600" dirty="0">
                <a:latin typeface="Century Gothic" panose="020B0502020202020204" pitchFamily="34" charset="0"/>
              </a:rPr>
              <a:t> </a:t>
            </a:r>
            <a:r>
              <a:rPr lang="nl-NL" sz="1600" dirty="0" err="1">
                <a:latin typeface="Century Gothic" panose="020B0502020202020204" pitchFamily="34" charset="0"/>
              </a:rPr>
              <a:t>to</a:t>
            </a:r>
            <a:r>
              <a:rPr lang="nl-NL" sz="1600" dirty="0">
                <a:latin typeface="Century Gothic" panose="020B0502020202020204" pitchFamily="34" charset="0"/>
              </a:rPr>
              <a:t>:</a:t>
            </a:r>
          </a:p>
          <a:p>
            <a:r>
              <a:rPr lang="nl-NL" sz="1600" dirty="0">
                <a:latin typeface="Century Gothic" panose="020B0502020202020204" pitchFamily="34" charset="0"/>
              </a:rPr>
              <a:t>a) </a:t>
            </a:r>
            <a:r>
              <a:rPr lang="en-US" sz="1600" dirty="0">
                <a:latin typeface="Century Gothic" panose="020B0502020202020204" pitchFamily="34" charset="0"/>
              </a:rPr>
              <a:t>recognition of the specific </a:t>
            </a:r>
            <a:r>
              <a:rPr lang="en-US" sz="1600" dirty="0" err="1">
                <a:latin typeface="Century Gothic" panose="020B0502020202020204" pitchFamily="34" charset="0"/>
              </a:rPr>
              <a:t>programmes</a:t>
            </a:r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b) recognition of periods of study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c) recognition of qualifications that do not belong to the HE system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d) recognition of professional qualifications</a:t>
            </a:r>
            <a:endParaRPr lang="nl-NL" sz="1600" dirty="0">
              <a:latin typeface="Century Gothic" panose="020B0502020202020204" pitchFamily="34" charset="0"/>
            </a:endParaRPr>
          </a:p>
          <a:p>
            <a:endParaRPr lang="nl-NL" sz="1600" dirty="0">
              <a:latin typeface="Century Gothic" panose="020B050202020202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F6FD45-3D35-460B-8A20-64E5223E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BB9DB-EB90-49A3-AAC0-F2F19475A17D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24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D79E5-B507-44D3-A003-7CFF6C72D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Accession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treaty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other</a:t>
            </a:r>
            <a:r>
              <a:rPr lang="nl-NL" dirty="0"/>
              <a:t> </a:t>
            </a:r>
            <a:r>
              <a:rPr lang="nl-NL" dirty="0" err="1"/>
              <a:t>countries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47ECDF-8D02-4033-8002-D2FE35DFD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>
                <a:latin typeface="Century Gothic" panose="020B0502020202020204" pitchFamily="34" charset="0"/>
              </a:rPr>
              <a:t>Countries may apply to accede to the treaty by handing in an application to the depositary (the Secretariat-General of the Benelux Union)</a:t>
            </a: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>
                <a:latin typeface="Century Gothic" panose="020B0502020202020204" pitchFamily="34" charset="0"/>
              </a:rPr>
              <a:t>… if the following conditions are met (article 13)</a:t>
            </a:r>
          </a:p>
          <a:p>
            <a:pPr marL="457200" lvl="0" indent="-457200">
              <a:buAutoNum type="arabicPeriod"/>
            </a:pPr>
            <a:r>
              <a:rPr lang="en-GB" sz="1600" dirty="0">
                <a:latin typeface="Century Gothic" panose="020B0502020202020204" pitchFamily="34" charset="0"/>
              </a:rPr>
              <a:t>Ratification of Lisbon Recognition Convention</a:t>
            </a:r>
          </a:p>
          <a:p>
            <a:pPr marL="457200" lvl="0" indent="-457200">
              <a:buAutoNum type="arabicPeriod"/>
            </a:pPr>
            <a:r>
              <a:rPr lang="en-GB" sz="1600" dirty="0">
                <a:latin typeface="Century Gothic" panose="020B0502020202020204" pitchFamily="34" charset="0"/>
              </a:rPr>
              <a:t>Member of the European Higher Education Area </a:t>
            </a:r>
          </a:p>
          <a:p>
            <a:pPr marL="457200" lvl="0" indent="-457200">
              <a:buAutoNum type="arabicPeriod"/>
            </a:pPr>
            <a:r>
              <a:rPr lang="en-GB" sz="1600" dirty="0">
                <a:latin typeface="Century Gothic" panose="020B0502020202020204" pitchFamily="34" charset="0"/>
              </a:rPr>
              <a:t>Application of trustworthy quality assurance systems for HE programmes, demonstrated by proven compliance with the ESG</a:t>
            </a:r>
          </a:p>
          <a:p>
            <a:pPr marL="457200" lvl="0" indent="-457200">
              <a:buAutoNum type="arabicPeriod"/>
            </a:pPr>
            <a:r>
              <a:rPr lang="en-GB" sz="1600" dirty="0">
                <a:latin typeface="Century Gothic" panose="020B0502020202020204" pitchFamily="34" charset="0"/>
              </a:rPr>
              <a:t>A three-cycle system, in compliance with the QF-EHEA</a:t>
            </a:r>
          </a:p>
          <a:p>
            <a:pPr marL="457200" lvl="0" indent="-457200">
              <a:buAutoNum type="arabicPeriod"/>
            </a:pPr>
            <a:r>
              <a:rPr lang="en-GB" sz="1600" dirty="0">
                <a:latin typeface="Century Gothic" panose="020B0502020202020204" pitchFamily="34" charset="0"/>
              </a:rPr>
              <a:t>Referencing of the national HE QF to the EQF</a:t>
            </a:r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17935C5-8388-4B3A-95A5-8D02B01A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BB9DB-EB90-49A3-AAC0-F2F19475A17D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903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357D1-F75D-4BDE-B56F-0BCECDB9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More information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242F3D-D8AC-4E72-A9A2-A04B7D9C4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58" y="1798625"/>
            <a:ext cx="7858180" cy="4194402"/>
          </a:xfrm>
        </p:spPr>
        <p:txBody>
          <a:bodyPr>
            <a:normAutofit/>
          </a:bodyPr>
          <a:lstStyle/>
          <a:p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anose="020B0502020202020204" pitchFamily="34" charset="0"/>
                <a:hlinkClick r:id="rId3"/>
              </a:rPr>
              <a:t>Link to the Treaty</a:t>
            </a:r>
            <a:endParaRPr lang="en-US" sz="1600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anose="020B0502020202020204" pitchFamily="34" charset="0"/>
                <a:hlinkClick r:id="rId4"/>
              </a:rPr>
              <a:t>Link to the Declaration of intent</a:t>
            </a:r>
            <a:endParaRPr lang="en-US" sz="1600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anose="020B0502020202020204" pitchFamily="34" charset="0"/>
                <a:hlinkClick r:id="rId5"/>
              </a:rPr>
              <a:t>Link to the Council Recommendation</a:t>
            </a:r>
            <a:endParaRPr lang="en-US" sz="1600" b="1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For more factual information on the relevant provisions of the Treaty, please contact Mr. Stephane Verwilghen (</a:t>
            </a:r>
            <a:r>
              <a:rPr lang="en-US" sz="1600" u="sng" dirty="0">
                <a:latin typeface="Century Gothic" panose="020B0502020202020204" pitchFamily="34" charset="0"/>
                <a:hlinkClick r:id="rId6"/>
              </a:rPr>
              <a:t>s.verwilghen@benelux.int</a:t>
            </a:r>
            <a:r>
              <a:rPr lang="en-US" sz="1600" dirty="0">
                <a:latin typeface="Century Gothic" panose="020B0502020202020204" pitchFamily="34" charset="0"/>
              </a:rPr>
              <a:t>) of the Benelux Secretariat. </a:t>
            </a:r>
            <a:endParaRPr lang="nl-NL" sz="1600" dirty="0">
              <a:latin typeface="Century Gothic" panose="020B050202020202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0962861-0780-4889-8DE4-FC0AD51A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BB9DB-EB90-49A3-AAC0-F2F19475A17D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956942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Standaard Onderwijs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Onderwijs</Template>
  <TotalTime>1194</TotalTime>
  <Words>520</Words>
  <Application>Microsoft Office PowerPoint</Application>
  <PresentationFormat>Diavoorstelling (4:3)</PresentationFormat>
  <Paragraphs>79</Paragraphs>
  <Slides>8</Slides>
  <Notes>8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4</vt:i4>
      </vt:variant>
      <vt:variant>
        <vt:lpstr>Diatitels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Verdana</vt:lpstr>
      <vt:lpstr>Wingdings</vt:lpstr>
      <vt:lpstr>Sjabloon Standaard Onderwijs</vt:lpstr>
      <vt:lpstr>Inhoud letter</vt:lpstr>
      <vt:lpstr>Inhoud bullet</vt:lpstr>
      <vt:lpstr>1_Standaardontwerp</vt:lpstr>
      <vt:lpstr>Treaty on the automatic recognition of higher education qualifications  by the Baltic states &amp;  Benelux member states </vt:lpstr>
      <vt:lpstr>Introducing</vt:lpstr>
      <vt:lpstr>Importance of automatic recognition</vt:lpstr>
      <vt:lpstr>Start of the multilateral treaty</vt:lpstr>
      <vt:lpstr>Aims of the treaty</vt:lpstr>
      <vt:lpstr>Automatic recognition in practice</vt:lpstr>
      <vt:lpstr>Accession to the treaty by other countries</vt:lpstr>
      <vt:lpstr>More information</vt:lpstr>
    </vt:vector>
  </TitlesOfParts>
  <Company>Ministerie van OCW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Betere aansluiting door meer samenwerking mbo - hbo</dc:title>
  <dc:creator>Dakika, Sabah</dc:creator>
  <cp:lastModifiedBy>Bosscha, Berto</cp:lastModifiedBy>
  <cp:revision>335</cp:revision>
  <cp:lastPrinted>2020-01-28T09:54:17Z</cp:lastPrinted>
  <dcterms:created xsi:type="dcterms:W3CDTF">2017-05-24T10:45:12Z</dcterms:created>
  <dcterms:modified xsi:type="dcterms:W3CDTF">2021-11-26T16:00:16Z</dcterms:modified>
</cp:coreProperties>
</file>